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27C27-1F26-C6F6-8182-67B760E4C51D}" v="903" dt="2025-03-27T18:03:53.277"/>
    <p1510:client id="{C445B7FA-BBEA-67C3-4B6B-5CB8DB5E5BD7}" v="296" dt="2025-03-28T07:42:45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Randles" userId="d225aed8-d7a9-46df-b7cd-efaa39d4b4fe" providerId="ADAL" clId="{8336130D-E4F5-460A-AA96-A96E68D66E59}"/>
    <pc:docChg chg="undo custSel modSld">
      <pc:chgData name="Sarah Randles" userId="d225aed8-d7a9-46df-b7cd-efaa39d4b4fe" providerId="ADAL" clId="{8336130D-E4F5-460A-AA96-A96E68D66E59}" dt="2025-03-27T13:01:07.021" v="1482" actId="20577"/>
      <pc:docMkLst>
        <pc:docMk/>
      </pc:docMkLst>
      <pc:sldChg chg="delSp modSp mod">
        <pc:chgData name="Sarah Randles" userId="d225aed8-d7a9-46df-b7cd-efaa39d4b4fe" providerId="ADAL" clId="{8336130D-E4F5-460A-AA96-A96E68D66E59}" dt="2025-03-27T11:10:16.559" v="1460" actId="20577"/>
        <pc:sldMkLst>
          <pc:docMk/>
          <pc:sldMk cId="3176352488" sldId="256"/>
        </pc:sldMkLst>
        <pc:graphicFrameChg chg="mod modGraphic">
          <ac:chgData name="Sarah Randles" userId="d225aed8-d7a9-46df-b7cd-efaa39d4b4fe" providerId="ADAL" clId="{8336130D-E4F5-460A-AA96-A96E68D66E59}" dt="2025-03-27T11:10:16.559" v="1460" actId="20577"/>
          <ac:graphicFrameMkLst>
            <pc:docMk/>
            <pc:sldMk cId="3176352488" sldId="256"/>
            <ac:graphicFrameMk id="6" creationId="{604F2D89-2395-36E5-2F42-CD98AFC8972C}"/>
          </ac:graphicFrameMkLst>
        </pc:graphicFrameChg>
        <pc:graphicFrameChg chg="mod modGraphic">
          <ac:chgData name="Sarah Randles" userId="d225aed8-d7a9-46df-b7cd-efaa39d4b4fe" providerId="ADAL" clId="{8336130D-E4F5-460A-AA96-A96E68D66E59}" dt="2025-03-25T09:32:03.877" v="230" actId="403"/>
          <ac:graphicFrameMkLst>
            <pc:docMk/>
            <pc:sldMk cId="3176352488" sldId="256"/>
            <ac:graphicFrameMk id="7" creationId="{DA6A33AC-9EF0-F8C1-6442-097EF6ADEB79}"/>
          </ac:graphicFrameMkLst>
        </pc:graphicFrameChg>
        <pc:graphicFrameChg chg="modGraphic">
          <ac:chgData name="Sarah Randles" userId="d225aed8-d7a9-46df-b7cd-efaa39d4b4fe" providerId="ADAL" clId="{8336130D-E4F5-460A-AA96-A96E68D66E59}" dt="2025-03-25T09:50:35.068" v="1230" actId="20577"/>
          <ac:graphicFrameMkLst>
            <pc:docMk/>
            <pc:sldMk cId="3176352488" sldId="256"/>
            <ac:graphicFrameMk id="11" creationId="{20341A98-70A5-CE19-379A-6E5F453ADF2B}"/>
          </ac:graphicFrameMkLst>
        </pc:graphicFrameChg>
        <pc:graphicFrameChg chg="modGraphic">
          <ac:chgData name="Sarah Randles" userId="d225aed8-d7a9-46df-b7cd-efaa39d4b4fe" providerId="ADAL" clId="{8336130D-E4F5-460A-AA96-A96E68D66E59}" dt="2025-03-25T09:34:50.461" v="296" actId="20577"/>
          <ac:graphicFrameMkLst>
            <pc:docMk/>
            <pc:sldMk cId="3176352488" sldId="256"/>
            <ac:graphicFrameMk id="21" creationId="{2E0BC657-B3D5-22C9-32E2-DDB3C54F9A50}"/>
          </ac:graphicFrameMkLst>
        </pc:graphicFrameChg>
        <pc:picChg chg="mod">
          <ac:chgData name="Sarah Randles" userId="d225aed8-d7a9-46df-b7cd-efaa39d4b4fe" providerId="ADAL" clId="{8336130D-E4F5-460A-AA96-A96E68D66E59}" dt="2025-03-25T09:35:53.241" v="333" actId="1037"/>
          <ac:picMkLst>
            <pc:docMk/>
            <pc:sldMk cId="3176352488" sldId="256"/>
            <ac:picMk id="10" creationId="{2BBBCE55-6844-4C11-6660-7FFF583967CB}"/>
          </ac:picMkLst>
        </pc:picChg>
      </pc:sldChg>
      <pc:sldChg chg="delSp modSp mod">
        <pc:chgData name="Sarah Randles" userId="d225aed8-d7a9-46df-b7cd-efaa39d4b4fe" providerId="ADAL" clId="{8336130D-E4F5-460A-AA96-A96E68D66E59}" dt="2025-03-27T13:01:07.021" v="1482" actId="20577"/>
        <pc:sldMkLst>
          <pc:docMk/>
          <pc:sldMk cId="2375352257" sldId="257"/>
        </pc:sldMkLst>
        <pc:graphicFrameChg chg="mod modGraphic">
          <ac:chgData name="Sarah Randles" userId="d225aed8-d7a9-46df-b7cd-efaa39d4b4fe" providerId="ADAL" clId="{8336130D-E4F5-460A-AA96-A96E68D66E59}" dt="2025-03-27T13:01:07.021" v="1482" actId="20577"/>
          <ac:graphicFrameMkLst>
            <pc:docMk/>
            <pc:sldMk cId="2375352257" sldId="257"/>
            <ac:graphicFrameMk id="4" creationId="{0DD69E6F-1280-9BF7-9607-7ECCC4A9B8D3}"/>
          </ac:graphicFrameMkLst>
        </pc:graphicFrameChg>
        <pc:graphicFrameChg chg="mod modGraphic">
          <ac:chgData name="Sarah Randles" userId="d225aed8-d7a9-46df-b7cd-efaa39d4b4fe" providerId="ADAL" clId="{8336130D-E4F5-460A-AA96-A96E68D66E59}" dt="2025-03-25T09:51:28.878" v="1262" actId="20577"/>
          <ac:graphicFrameMkLst>
            <pc:docMk/>
            <pc:sldMk cId="2375352257" sldId="257"/>
            <ac:graphicFrameMk id="5" creationId="{B8CDEE80-22C9-FE35-1865-631D7FF64833}"/>
          </ac:graphicFrameMkLst>
        </pc:graphicFrameChg>
        <pc:graphicFrameChg chg="mod modGraphic">
          <ac:chgData name="Sarah Randles" userId="d225aed8-d7a9-46df-b7cd-efaa39d4b4fe" providerId="ADAL" clId="{8336130D-E4F5-460A-AA96-A96E68D66E59}" dt="2025-03-25T09:51:15.171" v="1261" actId="20577"/>
          <ac:graphicFrameMkLst>
            <pc:docMk/>
            <pc:sldMk cId="2375352257" sldId="257"/>
            <ac:graphicFrameMk id="21" creationId="{80A501F8-F489-9696-5EFD-D4E9F752B4B6}"/>
          </ac:graphicFrameMkLst>
        </pc:graphicFrameChg>
        <pc:graphicFrameChg chg="mod modGraphic">
          <ac:chgData name="Sarah Randles" userId="d225aed8-d7a9-46df-b7cd-efaa39d4b4fe" providerId="ADAL" clId="{8336130D-E4F5-460A-AA96-A96E68D66E59}" dt="2025-03-25T09:53:03.038" v="1459" actId="20577"/>
          <ac:graphicFrameMkLst>
            <pc:docMk/>
            <pc:sldMk cId="2375352257" sldId="257"/>
            <ac:graphicFrameMk id="22" creationId="{267C33CE-5555-C569-557F-48577A16CEFE}"/>
          </ac:graphicFrameMkLst>
        </pc:graphicFrameChg>
      </pc:sldChg>
    </pc:docChg>
  </pc:docChgLst>
  <pc:docChgLst>
    <pc:chgData name="Sarah Randles" userId="S::srandles@sfet.org.uk::d225aed8-d7a9-46df-b7cd-efaa39d4b4fe" providerId="AD" clId="Web-{C445B7FA-BBEA-67C3-4B6B-5CB8DB5E5BD7}"/>
    <pc:docChg chg="modSld">
      <pc:chgData name="Sarah Randles" userId="S::srandles@sfet.org.uk::d225aed8-d7a9-46df-b7cd-efaa39d4b4fe" providerId="AD" clId="Web-{C445B7FA-BBEA-67C3-4B6B-5CB8DB5E5BD7}" dt="2025-03-28T07:42:45.303" v="295"/>
      <pc:docMkLst>
        <pc:docMk/>
      </pc:docMkLst>
      <pc:sldChg chg="modSp">
        <pc:chgData name="Sarah Randles" userId="S::srandles@sfet.org.uk::d225aed8-d7a9-46df-b7cd-efaa39d4b4fe" providerId="AD" clId="Web-{C445B7FA-BBEA-67C3-4B6B-5CB8DB5E5BD7}" dt="2025-03-28T07:42:45.303" v="295"/>
        <pc:sldMkLst>
          <pc:docMk/>
          <pc:sldMk cId="2375352257" sldId="257"/>
        </pc:sldMkLst>
        <pc:graphicFrameChg chg="mod modGraphic">
          <ac:chgData name="Sarah Randles" userId="S::srandles@sfet.org.uk::d225aed8-d7a9-46df-b7cd-efaa39d4b4fe" providerId="AD" clId="Web-{C445B7FA-BBEA-67C3-4B6B-5CB8DB5E5BD7}" dt="2025-03-28T07:42:45.303" v="295"/>
          <ac:graphicFrameMkLst>
            <pc:docMk/>
            <pc:sldMk cId="2375352257" sldId="257"/>
            <ac:graphicFrameMk id="4" creationId="{0DD69E6F-1280-9BF7-9607-7ECCC4A9B8D3}"/>
          </ac:graphicFrameMkLst>
        </pc:graphicFrameChg>
      </pc:sldChg>
    </pc:docChg>
  </pc:docChgLst>
  <pc:docChgLst>
    <pc:chgData name="Joanne Weston" userId="S::jweston@sfet.org.uk::b6a7288a-e400-4c0b-9620-3ea150b58612" providerId="AD" clId="Web-{29B27C27-1F26-C6F6-8182-67B760E4C51D}"/>
    <pc:docChg chg="modSld">
      <pc:chgData name="Joanne Weston" userId="S::jweston@sfet.org.uk::b6a7288a-e400-4c0b-9620-3ea150b58612" providerId="AD" clId="Web-{29B27C27-1F26-C6F6-8182-67B760E4C51D}" dt="2025-03-27T18:03:28.901" v="895"/>
      <pc:docMkLst>
        <pc:docMk/>
      </pc:docMkLst>
      <pc:sldChg chg="modSp">
        <pc:chgData name="Joanne Weston" userId="S::jweston@sfet.org.uk::b6a7288a-e400-4c0b-9620-3ea150b58612" providerId="AD" clId="Web-{29B27C27-1F26-C6F6-8182-67B760E4C51D}" dt="2025-03-27T18:03:28.901" v="895"/>
        <pc:sldMkLst>
          <pc:docMk/>
          <pc:sldMk cId="2375352257" sldId="257"/>
        </pc:sldMkLst>
        <pc:graphicFrameChg chg="mod modGraphic">
          <ac:chgData name="Joanne Weston" userId="S::jweston@sfet.org.uk::b6a7288a-e400-4c0b-9620-3ea150b58612" providerId="AD" clId="Web-{29B27C27-1F26-C6F6-8182-67B760E4C51D}" dt="2025-03-27T18:03:28.901" v="895"/>
          <ac:graphicFrameMkLst>
            <pc:docMk/>
            <pc:sldMk cId="2375352257" sldId="257"/>
            <ac:graphicFrameMk id="4" creationId="{0DD69E6F-1280-9BF7-9607-7ECCC4A9B8D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0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7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2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8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28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12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24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94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75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97506-3038-43D3-A783-DA1619B0BD08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54A26-9716-40F6-AA1D-5875332F2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3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04F2D89-2395-36E5-2F42-CD98AFC89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383599"/>
              </p:ext>
            </p:extLst>
          </p:nvPr>
        </p:nvGraphicFramePr>
        <p:xfrm>
          <a:off x="252844" y="757618"/>
          <a:ext cx="9480660" cy="3392742"/>
        </p:xfrm>
        <a:graphic>
          <a:graphicData uri="http://schemas.openxmlformats.org/drawingml/2006/table">
            <a:tbl>
              <a:tblPr firstRow="1" firstCol="1" bandRow="1"/>
              <a:tblGrid>
                <a:gridCol w="886145">
                  <a:extLst>
                    <a:ext uri="{9D8B030D-6E8A-4147-A177-3AD203B41FA5}">
                      <a16:colId xmlns:a16="http://schemas.microsoft.com/office/drawing/2014/main" val="854255305"/>
                    </a:ext>
                  </a:extLst>
                </a:gridCol>
                <a:gridCol w="1114927">
                  <a:extLst>
                    <a:ext uri="{9D8B030D-6E8A-4147-A177-3AD203B41FA5}">
                      <a16:colId xmlns:a16="http://schemas.microsoft.com/office/drawing/2014/main" val="3104181915"/>
                    </a:ext>
                  </a:extLst>
                </a:gridCol>
                <a:gridCol w="1074821">
                  <a:extLst>
                    <a:ext uri="{9D8B030D-6E8A-4147-A177-3AD203B41FA5}">
                      <a16:colId xmlns:a16="http://schemas.microsoft.com/office/drawing/2014/main" val="2311101547"/>
                    </a:ext>
                  </a:extLst>
                </a:gridCol>
                <a:gridCol w="1155031">
                  <a:extLst>
                    <a:ext uri="{9D8B030D-6E8A-4147-A177-3AD203B41FA5}">
                      <a16:colId xmlns:a16="http://schemas.microsoft.com/office/drawing/2014/main" val="262889672"/>
                    </a:ext>
                  </a:extLst>
                </a:gridCol>
                <a:gridCol w="1114927">
                  <a:extLst>
                    <a:ext uri="{9D8B030D-6E8A-4147-A177-3AD203B41FA5}">
                      <a16:colId xmlns:a16="http://schemas.microsoft.com/office/drawing/2014/main" val="1808608441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513594414"/>
                    </a:ext>
                  </a:extLst>
                </a:gridCol>
                <a:gridCol w="1019908">
                  <a:extLst>
                    <a:ext uri="{9D8B030D-6E8A-4147-A177-3AD203B41FA5}">
                      <a16:colId xmlns:a16="http://schemas.microsoft.com/office/drawing/2014/main" val="12608436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078275007"/>
                    </a:ext>
                  </a:extLst>
                </a:gridCol>
                <a:gridCol w="970504">
                  <a:extLst>
                    <a:ext uri="{9D8B030D-6E8A-4147-A177-3AD203B41FA5}">
                      <a16:colId xmlns:a16="http://schemas.microsoft.com/office/drawing/2014/main" val="3667856693"/>
                    </a:ext>
                  </a:extLst>
                </a:gridCol>
              </a:tblGrid>
              <a:tr h="151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 &amp; 2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 &amp; 6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 7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8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9 &amp; 10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11 &amp; 12 </a:t>
                      </a:r>
                      <a:endParaRPr lang="en-GB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815360"/>
                  </a:ext>
                </a:extLst>
              </a:tr>
              <a:tr h="6121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Topics</a:t>
                      </a:r>
                      <a:endParaRPr lang="en-GB" sz="1100" b="1"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Dinosaurs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Life Cycles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(Human)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Life Cycles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(Animals)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Minibeasts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Handa’s Surprise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(Kenya)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Castles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Pirates 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Ourselves 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776913"/>
                  </a:ext>
                </a:extLst>
              </a:tr>
              <a:tr h="26091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Skills Covered 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historical figures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Understanding the importance of telling the truth.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To explore non-fiction texts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solidFill>
                          <a:schemeClr val="accent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solidFill>
                          <a:schemeClr val="accent4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 simple sentences and tricky words. 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Designing and creating using a variety of materials.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  <a:defRPr/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learn the skills needed to play Tennis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Understanding the changes within a life cycle.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understand and use new vocabulary.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create an image in the style of an artist.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solidFill>
                          <a:schemeClr val="accent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the natural world and habitats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Discussing positive relationships.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  <a:defRPr/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vocabulary from non-fiction books.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  <a:defRPr/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move in time to music.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Comparison between where we live and another country.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  <a:defRPr/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Retelling a story.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  <a:defRPr/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music from around the world.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explore similarities and differences between religions.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talk about why I and my family are special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design and create using a variety of materials.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Recording environments on maps.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write a simple story.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Experimenting with design, form and function. 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learn the skills needed to play Cricket and Rounders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Describing myself and my abilities in positive terms.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 kern="120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Showing accuracy and care when drawing.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Reading and writing words using sounds we know. 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70448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A6A33AC-9EF0-F8C1-6442-097EF6ADE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14069"/>
              </p:ext>
            </p:extLst>
          </p:nvPr>
        </p:nvGraphicFramePr>
        <p:xfrm>
          <a:off x="263412" y="99590"/>
          <a:ext cx="9470092" cy="508038"/>
        </p:xfrm>
        <a:graphic>
          <a:graphicData uri="http://schemas.openxmlformats.org/drawingml/2006/table">
            <a:tbl>
              <a:tblPr firstRow="1" firstCol="1" bandRow="1"/>
              <a:tblGrid>
                <a:gridCol w="1654866">
                  <a:extLst>
                    <a:ext uri="{9D8B030D-6E8A-4147-A177-3AD203B41FA5}">
                      <a16:colId xmlns:a16="http://schemas.microsoft.com/office/drawing/2014/main" val="3619199726"/>
                    </a:ext>
                  </a:extLst>
                </a:gridCol>
                <a:gridCol w="7815226">
                  <a:extLst>
                    <a:ext uri="{9D8B030D-6E8A-4147-A177-3AD203B41FA5}">
                      <a16:colId xmlns:a16="http://schemas.microsoft.com/office/drawing/2014/main" val="1305150009"/>
                    </a:ext>
                  </a:extLst>
                </a:gridCol>
              </a:tblGrid>
              <a:tr h="508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Reception Knowledge Organiser – Summer 2025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9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024239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BBBCE55-6844-4C11-6660-7FFF58396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88" y="107611"/>
            <a:ext cx="807862" cy="479463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0341A98-70A5-CE19-379A-6E5F453AD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769274"/>
              </p:ext>
            </p:extLst>
          </p:nvPr>
        </p:nvGraphicFramePr>
        <p:xfrm>
          <a:off x="237935" y="4328464"/>
          <a:ext cx="4749146" cy="2364740"/>
        </p:xfrm>
        <a:graphic>
          <a:graphicData uri="http://schemas.openxmlformats.org/drawingml/2006/table">
            <a:tbl>
              <a:tblPr firstRow="1" firstCol="1" bandRow="1"/>
              <a:tblGrid>
                <a:gridCol w="1473146">
                  <a:extLst>
                    <a:ext uri="{9D8B030D-6E8A-4147-A177-3AD203B41FA5}">
                      <a16:colId xmlns:a16="http://schemas.microsoft.com/office/drawing/2014/main" val="367158263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205687399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210936823"/>
                    </a:ext>
                  </a:extLst>
                </a:gridCol>
              </a:tblGrid>
              <a:tr h="30890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Communication and Language, Literacy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152444"/>
                  </a:ext>
                </a:extLst>
              </a:tr>
              <a:tr h="6424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65843"/>
                  </a:ext>
                </a:extLst>
              </a:tr>
              <a:tr h="1413337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spell words by identifying sounds.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write simple phrases and sentences.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Dinosaurs, carnivore, herbivore, extinct, fairytales, beginning, middle, end, life cycle, chrysalis, metamorphosis, fact file, list, adventure, diary, booklet, recipe.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Story writing.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Life Cycle labelling.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Captions.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Describing images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Non-Fiction writing.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writing.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Recipe writing.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34069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E0BC657-B3D5-22C9-32E2-DDB3C54F9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792130"/>
              </p:ext>
            </p:extLst>
          </p:nvPr>
        </p:nvGraphicFramePr>
        <p:xfrm>
          <a:off x="5171822" y="4239369"/>
          <a:ext cx="4561682" cy="2489962"/>
        </p:xfrm>
        <a:graphic>
          <a:graphicData uri="http://schemas.openxmlformats.org/drawingml/2006/table">
            <a:tbl>
              <a:tblPr firstRow="1" firstCol="1" bandRow="1"/>
              <a:tblGrid>
                <a:gridCol w="1464142">
                  <a:extLst>
                    <a:ext uri="{9D8B030D-6E8A-4147-A177-3AD203B41FA5}">
                      <a16:colId xmlns:a16="http://schemas.microsoft.com/office/drawing/2014/main" val="3808462511"/>
                    </a:ext>
                  </a:extLst>
                </a:gridCol>
                <a:gridCol w="1546523">
                  <a:extLst>
                    <a:ext uri="{9D8B030D-6E8A-4147-A177-3AD203B41FA5}">
                      <a16:colId xmlns:a16="http://schemas.microsoft.com/office/drawing/2014/main" val="1439912661"/>
                    </a:ext>
                  </a:extLst>
                </a:gridCol>
                <a:gridCol w="1551017">
                  <a:extLst>
                    <a:ext uri="{9D8B030D-6E8A-4147-A177-3AD203B41FA5}">
                      <a16:colId xmlns:a16="http://schemas.microsoft.com/office/drawing/2014/main" val="574154494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Expressive Arts and Design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160527"/>
                  </a:ext>
                </a:extLst>
              </a:tr>
              <a:tr h="5156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976759"/>
                  </a:ext>
                </a:extLst>
              </a:tr>
              <a:tr h="695983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design and create using a variety of materials.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use techniques to achieve a desired outcome.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Performing songs.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Size, shapes, colours, pattern, texture, manipulate, coat of arms, waltz, composer, Pyotr </a:t>
                      </a:r>
                      <a:r>
                        <a:rPr lang="en-GB" sz="100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Llyich</a:t>
                      </a: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Tchaikovsky,  volume, pitch, perform, orchestra, fruit kebabs, Henry Matisse, function, self-portrait, Arcimboldo.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Clay/playdough modelling.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percussion instruments.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a variety of materials including pastels, chalk, charcoal, pencils and paint.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6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35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D69E6F-1280-9BF7-9607-7ECCC4A9B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325118"/>
              </p:ext>
            </p:extLst>
          </p:nvPr>
        </p:nvGraphicFramePr>
        <p:xfrm>
          <a:off x="4698441" y="157923"/>
          <a:ext cx="4842285" cy="3271077"/>
        </p:xfrm>
        <a:graphic>
          <a:graphicData uri="http://schemas.openxmlformats.org/drawingml/2006/table">
            <a:tbl>
              <a:tblPr firstRow="1" firstCol="1" bandRow="1"/>
              <a:tblGrid>
                <a:gridCol w="1710285">
                  <a:extLst>
                    <a:ext uri="{9D8B030D-6E8A-4147-A177-3AD203B41FA5}">
                      <a16:colId xmlns:a16="http://schemas.microsoft.com/office/drawing/2014/main" val="3894781329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796841865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477627460"/>
                    </a:ext>
                  </a:extLst>
                </a:gridCol>
              </a:tblGrid>
              <a:tr h="279961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Mathematics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80" marR="632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12888"/>
                  </a:ext>
                </a:extLst>
              </a:tr>
              <a:tr h="5893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3280" marR="632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3280" marR="632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3280" marR="632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008842"/>
                  </a:ext>
                </a:extLst>
              </a:tr>
              <a:tr h="2401766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Counting and understanding numbers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Understand the relative size of quantities to compare and order numbers from 0-30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Automatically recall number bonds to 5 and some number bonds to 10, including doubles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Use everyday language to describe and compare weight, including heavy, heavier, heaviest etc. </a:t>
                      </a:r>
                    </a:p>
                  </a:txBody>
                  <a:tcPr marL="63280" marR="632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One more, one less, subtraction, take away, minus, addition, adding, plus, before, after, doubles, heavy, heavier, heaviest, lighter, lightest, least, full, nearly full, empty, nearly empty</a:t>
                      </a:r>
                    </a:p>
                  </a:txBody>
                  <a:tcPr marL="63280" marR="632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Ordering numerals correctly; 0-30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Water tray activities for capacity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Dice activities to consolidate doubling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effectLst/>
                          <a:latin typeface="+mn-lt"/>
                          <a:ea typeface="Calibri"/>
                          <a:cs typeface="Times New Roman"/>
                        </a:rPr>
                        <a:t>Balances with everyday objects to sort, weigh and describe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0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280" marR="632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413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CDEE80-22C9-FE35-1865-631D7FF64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210202"/>
              </p:ext>
            </p:extLst>
          </p:nvPr>
        </p:nvGraphicFramePr>
        <p:xfrm>
          <a:off x="247990" y="289163"/>
          <a:ext cx="4271044" cy="3009993"/>
        </p:xfrm>
        <a:graphic>
          <a:graphicData uri="http://schemas.openxmlformats.org/drawingml/2006/table">
            <a:tbl>
              <a:tblPr firstRow="1" firstCol="1" bandRow="1"/>
              <a:tblGrid>
                <a:gridCol w="1519616">
                  <a:extLst>
                    <a:ext uri="{9D8B030D-6E8A-4147-A177-3AD203B41FA5}">
                      <a16:colId xmlns:a16="http://schemas.microsoft.com/office/drawing/2014/main" val="2308390657"/>
                    </a:ext>
                  </a:extLst>
                </a:gridCol>
                <a:gridCol w="1383774">
                  <a:extLst>
                    <a:ext uri="{9D8B030D-6E8A-4147-A177-3AD203B41FA5}">
                      <a16:colId xmlns:a16="http://schemas.microsoft.com/office/drawing/2014/main" val="2843588432"/>
                    </a:ext>
                  </a:extLst>
                </a:gridCol>
                <a:gridCol w="1367654">
                  <a:extLst>
                    <a:ext uri="{9D8B030D-6E8A-4147-A177-3AD203B41FA5}">
                      <a16:colId xmlns:a16="http://schemas.microsoft.com/office/drawing/2014/main" val="1118105901"/>
                    </a:ext>
                  </a:extLst>
                </a:gridCol>
              </a:tblGrid>
              <a:tr h="238179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Personal, Social and Emotional Development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173908"/>
                  </a:ext>
                </a:extLst>
              </a:tr>
              <a:tr h="4953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771652"/>
                  </a:ext>
                </a:extLst>
              </a:tr>
              <a:tr h="2265300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understand why it is important to tell the truth.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explain ways in which children are unkind and kind to others.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describe myself in positive terms and talk about my abilities.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Danger, safety, attitudes, behaviour, unkind, kind, happy calm, cross, sad, angry, concern, secrets, uncomfortable, relationships, cooperatively, respect, rules,  proud, goals, positive terms, ability, achievement, healthy, unhealthy.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Circle time discussions.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Worry monster.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Games to play in teams/pairs.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 playing a variety of scenarios.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63729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0A501F8-F489-9696-5EFD-D4E9F752B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077755"/>
              </p:ext>
            </p:extLst>
          </p:nvPr>
        </p:nvGraphicFramePr>
        <p:xfrm>
          <a:off x="247990" y="3781967"/>
          <a:ext cx="4450451" cy="2713884"/>
        </p:xfrm>
        <a:graphic>
          <a:graphicData uri="http://schemas.openxmlformats.org/drawingml/2006/table">
            <a:tbl>
              <a:tblPr firstRow="1" firstCol="1" bandRow="1"/>
              <a:tblGrid>
                <a:gridCol w="1512000">
                  <a:extLst>
                    <a:ext uri="{9D8B030D-6E8A-4147-A177-3AD203B41FA5}">
                      <a16:colId xmlns:a16="http://schemas.microsoft.com/office/drawing/2014/main" val="3699051651"/>
                    </a:ext>
                  </a:extLst>
                </a:gridCol>
                <a:gridCol w="1467094">
                  <a:extLst>
                    <a:ext uri="{9D8B030D-6E8A-4147-A177-3AD203B41FA5}">
                      <a16:colId xmlns:a16="http://schemas.microsoft.com/office/drawing/2014/main" val="127442360"/>
                    </a:ext>
                  </a:extLst>
                </a:gridCol>
                <a:gridCol w="1471357">
                  <a:extLst>
                    <a:ext uri="{9D8B030D-6E8A-4147-A177-3AD203B41FA5}">
                      <a16:colId xmlns:a16="http://schemas.microsoft.com/office/drawing/2014/main" val="3283736055"/>
                    </a:ext>
                  </a:extLst>
                </a:gridCol>
              </a:tblGrid>
              <a:tr h="263671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Development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977628"/>
                  </a:ext>
                </a:extLst>
              </a:tr>
              <a:tr h="4964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292152"/>
                  </a:ext>
                </a:extLst>
              </a:tr>
              <a:tr h="1953795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hit a ball correctly, including tennis balls and volleyballs using a variety of bats.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demonstrate strength, balance and coordination.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work together in a team to produce a desired result.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Volleyball, cricket bat, rounders bat, quoits, cones, tennis ball, tennis racket, target, aim, throwing, catching, passing, teamwork, stump,  forehand, backhand, overarm, underarm, obstacle.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Gross motor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Passing and hitting a volleyball. 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Throwing, hitting and catching a tennis ball.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a variety of bats and rackets. 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Fine motor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Tweezer, threading, pinching, playdough, pencil grip.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1872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7C33CE-5555-C569-557F-48577A16C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507433"/>
              </p:ext>
            </p:extLst>
          </p:nvPr>
        </p:nvGraphicFramePr>
        <p:xfrm>
          <a:off x="4953000" y="3619682"/>
          <a:ext cx="4587726" cy="2877566"/>
        </p:xfrm>
        <a:graphic>
          <a:graphicData uri="http://schemas.openxmlformats.org/drawingml/2006/table">
            <a:tbl>
              <a:tblPr firstRow="1" firstCol="1" bandRow="1"/>
              <a:tblGrid>
                <a:gridCol w="1624109">
                  <a:extLst>
                    <a:ext uri="{9D8B030D-6E8A-4147-A177-3AD203B41FA5}">
                      <a16:colId xmlns:a16="http://schemas.microsoft.com/office/drawing/2014/main" val="2775053858"/>
                    </a:ext>
                  </a:extLst>
                </a:gridCol>
                <a:gridCol w="1479659">
                  <a:extLst>
                    <a:ext uri="{9D8B030D-6E8A-4147-A177-3AD203B41FA5}">
                      <a16:colId xmlns:a16="http://schemas.microsoft.com/office/drawing/2014/main" val="214593337"/>
                    </a:ext>
                  </a:extLst>
                </a:gridCol>
                <a:gridCol w="1483958">
                  <a:extLst>
                    <a:ext uri="{9D8B030D-6E8A-4147-A177-3AD203B41FA5}">
                      <a16:colId xmlns:a16="http://schemas.microsoft.com/office/drawing/2014/main" val="2836370204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rimson Pro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Understanding the World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100862"/>
                  </a:ext>
                </a:extLst>
              </a:tr>
              <a:tr h="5156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Learning Objectives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Continuous Provision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19231"/>
                  </a:ext>
                </a:extLst>
              </a:tr>
              <a:tr h="515620"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explore similarities and differences between religions and countries.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understand growth over time, and changes within a life cycle.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explore our immediate environment, the natural world and habitats.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 Anning, extinct, excavate, explorers, frozen, melt, medieval, worship, church, life cycle, survival, environment, change, growth, minibeasts, habitat, pollinating,  conditions, damp, dark, light, google maps, globe, Kenya, Africa, country.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Excavation of dinosaur bones.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 tasting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 life examples of animals going through a life cycle (chicks,  butterflies, tadpoles).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African music/art.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Minibeast hunt.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r>
                        <a:rPr lang="en-GB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Treasure map design. </a:t>
                      </a: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5212080" algn="l"/>
                        </a:tabLst>
                      </a:pP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778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35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6c5d25-2644-47fd-9922-2a3f115ea9e6" xsi:nil="true"/>
    <lcf76f155ced4ddcb4097134ff3c332f xmlns="0d3448d7-7bdf-462a-851d-a42179c375c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CBF546F76A4A47A365D915070CB995" ma:contentTypeVersion="15" ma:contentTypeDescription="Create a new document." ma:contentTypeScope="" ma:versionID="77a7bd8d156e7e425fb5663ad19fbee3">
  <xsd:schema xmlns:xsd="http://www.w3.org/2001/XMLSchema" xmlns:xs="http://www.w3.org/2001/XMLSchema" xmlns:p="http://schemas.microsoft.com/office/2006/metadata/properties" xmlns:ns2="0d3448d7-7bdf-462a-851d-a42179c375c1" xmlns:ns3="1e6c5d25-2644-47fd-9922-2a3f115ea9e6" targetNamespace="http://schemas.microsoft.com/office/2006/metadata/properties" ma:root="true" ma:fieldsID="eecb27644b3f7991453ff1756885ad16" ns2:_="" ns3:_="">
    <xsd:import namespace="0d3448d7-7bdf-462a-851d-a42179c375c1"/>
    <xsd:import namespace="1e6c5d25-2644-47fd-9922-2a3f115ea9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3448d7-7bdf-462a-851d-a42179c3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764624b1-ac68-4899-bbef-edaf992546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6c5d25-2644-47fd-9922-2a3f115ea9e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f1337b3-a8d9-4ff1-8876-8c3619899f30}" ma:internalName="TaxCatchAll" ma:showField="CatchAllData" ma:web="1e6c5d25-2644-47fd-9922-2a3f115ea9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8D6664-DDE5-4767-95D8-DAB3970035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C554AC-B6F5-40CB-951A-B6E5E71A35FA}">
  <ds:schemaRefs>
    <ds:schemaRef ds:uri="95c2fd75-bdae-4fd9-8f4d-3ee5e19f3598"/>
    <ds:schemaRef ds:uri="dc71ca1b-6e38-433e-9f2f-bec1dea08b6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2CF6C9B-A6E3-42E8-8379-879E608CD98D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A4 Paper (210x297 mm)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Regan</dc:creator>
  <cp:revision>1</cp:revision>
  <dcterms:created xsi:type="dcterms:W3CDTF">2023-11-27T11:28:46Z</dcterms:created>
  <dcterms:modified xsi:type="dcterms:W3CDTF">2025-03-28T07:42:50Z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0x010100CDCBF546F76A4A47A365D915070CB995</vt:lpwstr>
  </property>
  <property fmtid="{D5CDD505-2E9C-101B-9397-08002B2CF9AE}" pid="3" name="MediaServiceImageTags">
    <vt:lpwstr/>
  </property>
</Properties>
</file>