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54D707-7074-4EC2-A2DC-5FB7FF5315DB}" v="20" dt="2024-06-19T15:56:37.6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9" autoAdjust="0"/>
    <p:restoredTop sz="94660"/>
  </p:normalViewPr>
  <p:slideViewPr>
    <p:cSldViewPr snapToGrid="0">
      <p:cViewPr varScale="1">
        <p:scale>
          <a:sx n="87" d="100"/>
          <a:sy n="87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7506-3038-43D3-A783-DA1619B0BD08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4A26-9716-40F6-AA1D-5875332F2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7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7506-3038-43D3-A783-DA1619B0BD08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4A26-9716-40F6-AA1D-5875332F2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0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7506-3038-43D3-A783-DA1619B0BD08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4A26-9716-40F6-AA1D-5875332F2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73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7506-3038-43D3-A783-DA1619B0BD08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4A26-9716-40F6-AA1D-5875332F2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2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7506-3038-43D3-A783-DA1619B0BD08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4A26-9716-40F6-AA1D-5875332F2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08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7506-3038-43D3-A783-DA1619B0BD08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4A26-9716-40F6-AA1D-5875332F2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28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7506-3038-43D3-A783-DA1619B0BD08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4A26-9716-40F6-AA1D-5875332F2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39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7506-3038-43D3-A783-DA1619B0BD08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4A26-9716-40F6-AA1D-5875332F2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123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7506-3038-43D3-A783-DA1619B0BD08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4A26-9716-40F6-AA1D-5875332F2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245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7506-3038-43D3-A783-DA1619B0BD08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4A26-9716-40F6-AA1D-5875332F2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94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7506-3038-43D3-A783-DA1619B0BD08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4A26-9716-40F6-AA1D-5875332F2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75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97506-3038-43D3-A783-DA1619B0BD08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54A26-9716-40F6-AA1D-5875332F2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63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04F2D89-2395-36E5-2F42-CD98AFC89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386164"/>
              </p:ext>
            </p:extLst>
          </p:nvPr>
        </p:nvGraphicFramePr>
        <p:xfrm>
          <a:off x="207384" y="715966"/>
          <a:ext cx="9491231" cy="3891915"/>
        </p:xfrm>
        <a:graphic>
          <a:graphicData uri="http://schemas.openxmlformats.org/drawingml/2006/table">
            <a:tbl>
              <a:tblPr firstRow="1" firstCol="1" bandRow="1"/>
              <a:tblGrid>
                <a:gridCol w="571501">
                  <a:extLst>
                    <a:ext uri="{9D8B030D-6E8A-4147-A177-3AD203B41FA5}">
                      <a16:colId xmlns:a16="http://schemas.microsoft.com/office/drawing/2014/main" val="854255305"/>
                    </a:ext>
                  </a:extLst>
                </a:gridCol>
                <a:gridCol w="691188">
                  <a:extLst>
                    <a:ext uri="{9D8B030D-6E8A-4147-A177-3AD203B41FA5}">
                      <a16:colId xmlns:a16="http://schemas.microsoft.com/office/drawing/2014/main" val="3104181915"/>
                    </a:ext>
                  </a:extLst>
                </a:gridCol>
                <a:gridCol w="663787">
                  <a:extLst>
                    <a:ext uri="{9D8B030D-6E8A-4147-A177-3AD203B41FA5}">
                      <a16:colId xmlns:a16="http://schemas.microsoft.com/office/drawing/2014/main" val="2311101547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62889672"/>
                    </a:ext>
                  </a:extLst>
                </a:gridCol>
                <a:gridCol w="807720">
                  <a:extLst>
                    <a:ext uri="{9D8B030D-6E8A-4147-A177-3AD203B41FA5}">
                      <a16:colId xmlns:a16="http://schemas.microsoft.com/office/drawing/2014/main" val="1808608441"/>
                    </a:ext>
                  </a:extLst>
                </a:gridCol>
                <a:gridCol w="791787">
                  <a:extLst>
                    <a:ext uri="{9D8B030D-6E8A-4147-A177-3AD203B41FA5}">
                      <a16:colId xmlns:a16="http://schemas.microsoft.com/office/drawing/2014/main" val="513594414"/>
                    </a:ext>
                  </a:extLst>
                </a:gridCol>
                <a:gridCol w="795922">
                  <a:extLst>
                    <a:ext uri="{9D8B030D-6E8A-4147-A177-3AD203B41FA5}">
                      <a16:colId xmlns:a16="http://schemas.microsoft.com/office/drawing/2014/main" val="10928200"/>
                    </a:ext>
                  </a:extLst>
                </a:gridCol>
                <a:gridCol w="772998">
                  <a:extLst>
                    <a:ext uri="{9D8B030D-6E8A-4147-A177-3AD203B41FA5}">
                      <a16:colId xmlns:a16="http://schemas.microsoft.com/office/drawing/2014/main" val="1260843604"/>
                    </a:ext>
                  </a:extLst>
                </a:gridCol>
                <a:gridCol w="716438">
                  <a:extLst>
                    <a:ext uri="{9D8B030D-6E8A-4147-A177-3AD203B41FA5}">
                      <a16:colId xmlns:a16="http://schemas.microsoft.com/office/drawing/2014/main" val="283951258"/>
                    </a:ext>
                  </a:extLst>
                </a:gridCol>
                <a:gridCol w="665660">
                  <a:extLst>
                    <a:ext uri="{9D8B030D-6E8A-4147-A177-3AD203B41FA5}">
                      <a16:colId xmlns:a16="http://schemas.microsoft.com/office/drawing/2014/main" val="2697376042"/>
                    </a:ext>
                  </a:extLst>
                </a:gridCol>
                <a:gridCol w="824346">
                  <a:extLst>
                    <a:ext uri="{9D8B030D-6E8A-4147-A177-3AD203B41FA5}">
                      <a16:colId xmlns:a16="http://schemas.microsoft.com/office/drawing/2014/main" val="88486552"/>
                    </a:ext>
                  </a:extLst>
                </a:gridCol>
                <a:gridCol w="713509">
                  <a:extLst>
                    <a:ext uri="{9D8B030D-6E8A-4147-A177-3AD203B41FA5}">
                      <a16:colId xmlns:a16="http://schemas.microsoft.com/office/drawing/2014/main" val="4078275007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3667856693"/>
                    </a:ext>
                  </a:extLst>
                </a:gridCol>
              </a:tblGrid>
              <a:tr h="151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12080" algn="l"/>
                        </a:tabLst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12080" algn="l"/>
                        </a:tabLst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 1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12080" algn="l"/>
                        </a:tabLst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 2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12080" algn="l"/>
                        </a:tabLst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 3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12080" algn="l"/>
                        </a:tabLst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 4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12080" algn="l"/>
                        </a:tabLst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  5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 6 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12080" algn="l"/>
                        </a:tabLst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 7 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 8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 9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 10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12080" algn="l"/>
                        </a:tabLst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 11/12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12080" algn="l"/>
                        </a:tabLst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 13/14/15 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815360"/>
                  </a:ext>
                </a:extLst>
              </a:tr>
              <a:tr h="6121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Topics</a:t>
                      </a:r>
                      <a:endParaRPr lang="en-GB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Starting School</a:t>
                      </a: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Little Red Riding Hood</a:t>
                      </a: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Jack and the Beanstalk</a:t>
                      </a: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Enormous Turnip</a:t>
                      </a: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Little Red Hen</a:t>
                      </a: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Billy Goats Gruff</a:t>
                      </a: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Gingerbread man</a:t>
                      </a: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Bonfire Night </a:t>
                      </a: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Diwali</a:t>
                      </a: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Light and Dark – Nocturnal animals</a:t>
                      </a: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Planets</a:t>
                      </a: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Christmas</a:t>
                      </a: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776913"/>
                  </a:ext>
                </a:extLst>
              </a:tr>
              <a:tr h="24563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Skills Covered </a:t>
                      </a: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Listening to and discussing stories. </a:t>
                      </a:r>
                      <a:endParaRPr lang="en-GB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Understanding rules and boundaries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Changing independently</a:t>
                      </a:r>
                      <a:endParaRPr lang="en-GB" sz="10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  <a:tabLst>
                          <a:tab pos="5212080" algn="l"/>
                        </a:tabLst>
                      </a:pPr>
                      <a:endParaRPr lang="en-GB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Recognising numerals 1 to 5.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Talking about different areas. </a:t>
                      </a:r>
                      <a:endParaRPr lang="en-GB" sz="100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Choosing colours </a:t>
                      </a:r>
                      <a:r>
                        <a:rPr lang="en-GB" sz="1000" kern="1200" dirty="0" err="1">
                          <a:solidFill>
                            <a:schemeClr val="accent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purposfully</a:t>
                      </a:r>
                      <a:endParaRPr lang="en-GB" sz="1000" dirty="0">
                        <a:solidFill>
                          <a:srgbClr val="7030A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endParaRPr lang="en-GB" sz="1000" dirty="0">
                        <a:solidFill>
                          <a:srgbClr val="7030A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endParaRPr lang="en-GB" sz="1000" dirty="0">
                        <a:solidFill>
                          <a:schemeClr val="accent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Retelling stories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Talking to others to solve conflicts.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Moving in different ways.</a:t>
                      </a:r>
                      <a:endParaRPr lang="en-GB" sz="10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endParaRPr lang="en-GB" sz="1000" dirty="0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Writing sounds and simple words.</a:t>
                      </a:r>
                      <a:endParaRPr lang="en-GB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Describing changes over time.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Recording using marks that can be explained</a:t>
                      </a:r>
                      <a:endParaRPr lang="en-GB" sz="100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Counting up to 4 objects.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talk about how things </a:t>
                      </a:r>
                      <a:r>
                        <a:rPr lang="en-GB" sz="1000" kern="1200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chage</a:t>
                      </a:r>
                      <a:endParaRPr lang="en-GB" sz="100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Talking about responsibilities </a:t>
                      </a: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Hearing and saying initial sounds.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Counting actions or objects that cannot be moved.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safely use indoor apparatus.</a:t>
                      </a:r>
                      <a:endParaRPr lang="en-GB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Counting objects to 10.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Describing the natural environment.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Selecting and changing colour for a desired effect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endParaRPr lang="en-GB" sz="100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Identifying rhyming words.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Exploring feelings and emotions.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Catching skills.</a:t>
                      </a:r>
                      <a:endParaRPr lang="en-GB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Selecting numerals to represent 1-5.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Discussing special events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Using materials for a desired effect.</a:t>
                      </a: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Recognising and writing initial sounds.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understand ways to share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Identifying differences within the natural world. </a:t>
                      </a:r>
                      <a:endParaRPr lang="en-GB" sz="100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endParaRPr lang="en-GB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Estimating amounts.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Using materials to create a model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  <a:defRPr/>
                      </a:pPr>
                      <a:r>
                        <a:rPr lang="en-GB" sz="10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link movements together</a:t>
                      </a:r>
                      <a:endParaRPr lang="en-GB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endParaRPr lang="en-GB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Forming letters to make words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Talking about family celebrations.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Explaining changes within the environment. </a:t>
                      </a:r>
                      <a:endParaRPr lang="en-GB" sz="100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endParaRPr lang="en-GB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70448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A6A33AC-9EF0-F8C1-6442-097EF6ADE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098679"/>
              </p:ext>
            </p:extLst>
          </p:nvPr>
        </p:nvGraphicFramePr>
        <p:xfrm>
          <a:off x="279454" y="99590"/>
          <a:ext cx="9073726" cy="508038"/>
        </p:xfrm>
        <a:graphic>
          <a:graphicData uri="http://schemas.openxmlformats.org/drawingml/2006/table">
            <a:tbl>
              <a:tblPr firstRow="1" firstCol="1" bandRow="1"/>
              <a:tblGrid>
                <a:gridCol w="1585602">
                  <a:extLst>
                    <a:ext uri="{9D8B030D-6E8A-4147-A177-3AD203B41FA5}">
                      <a16:colId xmlns:a16="http://schemas.microsoft.com/office/drawing/2014/main" val="3619199726"/>
                    </a:ext>
                  </a:extLst>
                </a:gridCol>
                <a:gridCol w="7488124">
                  <a:extLst>
                    <a:ext uri="{9D8B030D-6E8A-4147-A177-3AD203B41FA5}">
                      <a16:colId xmlns:a16="http://schemas.microsoft.com/office/drawing/2014/main" val="1305150009"/>
                    </a:ext>
                  </a:extLst>
                </a:gridCol>
              </a:tblGrid>
              <a:tr h="508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9965" marR="59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Reception Knowledge Organiser – Autumn 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65" marR="599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02423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BBBCE55-6844-4C11-6660-7FFF58396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30" y="134006"/>
            <a:ext cx="749873" cy="44504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0341A98-70A5-CE19-379A-6E5F453AD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70601"/>
              </p:ext>
            </p:extLst>
          </p:nvPr>
        </p:nvGraphicFramePr>
        <p:xfrm>
          <a:off x="203853" y="4747233"/>
          <a:ext cx="4749146" cy="1843339"/>
        </p:xfrm>
        <a:graphic>
          <a:graphicData uri="http://schemas.openxmlformats.org/drawingml/2006/table">
            <a:tbl>
              <a:tblPr firstRow="1" firstCol="1" bandRow="1"/>
              <a:tblGrid>
                <a:gridCol w="1473146">
                  <a:extLst>
                    <a:ext uri="{9D8B030D-6E8A-4147-A177-3AD203B41FA5}">
                      <a16:colId xmlns:a16="http://schemas.microsoft.com/office/drawing/2014/main" val="3671582637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3205687399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3210936823"/>
                    </a:ext>
                  </a:extLst>
                </a:gridCol>
              </a:tblGrid>
              <a:tr h="272810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Communication and Language, Literacy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152444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 Learning Objectives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Diagrams and Key Vocab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Continuous Provision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565843"/>
                  </a:ext>
                </a:extLst>
              </a:tr>
              <a:tr h="1248193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listen to and discuss stories.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hear and say initial sounds in words.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begin to form letters in words.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endParaRPr lang="en-GB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 riding hood, Grandma, wolf, beanstalk, giant, swan, harp, enormous, turnip, Autumn, harvest, troll, gingerbread, bonfire, fireworks, celebrations, sparklers, Rama, Sita, Diwali, diva lamp, nocturnal, planets.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Initial sound flash cards.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Story sacks of traditional tales.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Letter formation prompts.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CVC writing prompts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5340694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E0BC657-B3D5-22C9-32E2-DDB3C54F9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896824"/>
              </p:ext>
            </p:extLst>
          </p:nvPr>
        </p:nvGraphicFramePr>
        <p:xfrm>
          <a:off x="5136933" y="4877856"/>
          <a:ext cx="4561682" cy="1866143"/>
        </p:xfrm>
        <a:graphic>
          <a:graphicData uri="http://schemas.openxmlformats.org/drawingml/2006/table">
            <a:tbl>
              <a:tblPr firstRow="1" firstCol="1" bandRow="1"/>
              <a:tblGrid>
                <a:gridCol w="1464142">
                  <a:extLst>
                    <a:ext uri="{9D8B030D-6E8A-4147-A177-3AD203B41FA5}">
                      <a16:colId xmlns:a16="http://schemas.microsoft.com/office/drawing/2014/main" val="3808462511"/>
                    </a:ext>
                  </a:extLst>
                </a:gridCol>
                <a:gridCol w="1546523">
                  <a:extLst>
                    <a:ext uri="{9D8B030D-6E8A-4147-A177-3AD203B41FA5}">
                      <a16:colId xmlns:a16="http://schemas.microsoft.com/office/drawing/2014/main" val="1439912661"/>
                    </a:ext>
                  </a:extLst>
                </a:gridCol>
                <a:gridCol w="1551017">
                  <a:extLst>
                    <a:ext uri="{9D8B030D-6E8A-4147-A177-3AD203B41FA5}">
                      <a16:colId xmlns:a16="http://schemas.microsoft.com/office/drawing/2014/main" val="574154494"/>
                    </a:ext>
                  </a:extLst>
                </a:gridCol>
              </a:tblGrid>
              <a:tr h="226497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Expressive Arts and Design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160527"/>
                  </a:ext>
                </a:extLst>
              </a:tr>
              <a:tr h="2723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 Learning Objectives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 Vocab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Continuous Provision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976759"/>
                  </a:ext>
                </a:extLst>
              </a:tr>
              <a:tr h="1344457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choose colours for a purpose.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use materials to create a desired effect.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endParaRPr lang="en-GB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Size, shapes, colours, pattern, texture, manipulate, self portrait, baking, bread, dough, glitter, clay.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Playdough modelling.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Using a variety of materials including pastels, chalk, charcoal, pencils and paint.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Threading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Junk modelling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Scissor skills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4626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668B0F9-293E-1146-2A03-AD9E3C17E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41" y="6436824"/>
            <a:ext cx="2880659" cy="36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52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D69E6F-1280-9BF7-9607-7ECCC4A9B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134975"/>
              </p:ext>
            </p:extLst>
          </p:nvPr>
        </p:nvGraphicFramePr>
        <p:xfrm>
          <a:off x="4664574" y="299277"/>
          <a:ext cx="4842285" cy="3129723"/>
        </p:xfrm>
        <a:graphic>
          <a:graphicData uri="http://schemas.openxmlformats.org/drawingml/2006/table">
            <a:tbl>
              <a:tblPr firstRow="1" firstCol="1" bandRow="1"/>
              <a:tblGrid>
                <a:gridCol w="1710285">
                  <a:extLst>
                    <a:ext uri="{9D8B030D-6E8A-4147-A177-3AD203B41FA5}">
                      <a16:colId xmlns:a16="http://schemas.microsoft.com/office/drawing/2014/main" val="3894781329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796841865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477627460"/>
                    </a:ext>
                  </a:extLst>
                </a:gridCol>
              </a:tblGrid>
              <a:tr h="267863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Mathematics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0" marR="632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012888"/>
                  </a:ext>
                </a:extLst>
              </a:tr>
              <a:tr h="5638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 Learning Objectives</a:t>
                      </a:r>
                    </a:p>
                  </a:txBody>
                  <a:tcPr marL="63280" marR="632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Diagrams and Key Vocab</a:t>
                      </a:r>
                    </a:p>
                  </a:txBody>
                  <a:tcPr marL="63280" marR="632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Continuous Provision</a:t>
                      </a:r>
                    </a:p>
                  </a:txBody>
                  <a:tcPr marL="63280" marR="632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2008842"/>
                  </a:ext>
                </a:extLst>
              </a:tr>
              <a:tr h="2297978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recognise numerals 1-5.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record sing marks that you can explain.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count actions or objects which can’t be moved.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count objects to 10 and beginning to count beyond 10.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begin to subitise to 5. </a:t>
                      </a:r>
                    </a:p>
                  </a:txBody>
                  <a:tcPr marL="63280" marR="632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Numerals 1 to 10, count, how many, amount, objects, pointing, </a:t>
                      </a:r>
                      <a:r>
                        <a:rPr lang="en-GB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tallys</a:t>
                      </a: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formation, subitise, </a:t>
                      </a:r>
                    </a:p>
                  </a:txBody>
                  <a:tcPr marL="63280" marR="632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Using manipulatives, including: </a:t>
                      </a:r>
                      <a:r>
                        <a:rPr lang="en-GB" sz="1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numicon</a:t>
                      </a: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counting objects, number cards.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formation prompts.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Subitising prompts.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Dice and counting games.</a:t>
                      </a:r>
                    </a:p>
                  </a:txBody>
                  <a:tcPr marL="63280" marR="632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131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CDEE80-22C9-FE35-1865-631D7FF64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010798"/>
              </p:ext>
            </p:extLst>
          </p:nvPr>
        </p:nvGraphicFramePr>
        <p:xfrm>
          <a:off x="231454" y="137361"/>
          <a:ext cx="4271044" cy="3405939"/>
        </p:xfrm>
        <a:graphic>
          <a:graphicData uri="http://schemas.openxmlformats.org/drawingml/2006/table">
            <a:tbl>
              <a:tblPr firstRow="1" firstCol="1" bandRow="1"/>
              <a:tblGrid>
                <a:gridCol w="1519616">
                  <a:extLst>
                    <a:ext uri="{9D8B030D-6E8A-4147-A177-3AD203B41FA5}">
                      <a16:colId xmlns:a16="http://schemas.microsoft.com/office/drawing/2014/main" val="2308390657"/>
                    </a:ext>
                  </a:extLst>
                </a:gridCol>
                <a:gridCol w="1383774">
                  <a:extLst>
                    <a:ext uri="{9D8B030D-6E8A-4147-A177-3AD203B41FA5}">
                      <a16:colId xmlns:a16="http://schemas.microsoft.com/office/drawing/2014/main" val="2843588432"/>
                    </a:ext>
                  </a:extLst>
                </a:gridCol>
                <a:gridCol w="1367654">
                  <a:extLst>
                    <a:ext uri="{9D8B030D-6E8A-4147-A177-3AD203B41FA5}">
                      <a16:colId xmlns:a16="http://schemas.microsoft.com/office/drawing/2014/main" val="1118105901"/>
                    </a:ext>
                  </a:extLst>
                </a:gridCol>
              </a:tblGrid>
              <a:tr h="270509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Personal, Social and Emotional Development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173908"/>
                  </a:ext>
                </a:extLst>
              </a:tr>
              <a:tr h="5626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 Learning Objectives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Diagrams and  Key Vocab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Continuous Provision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771652"/>
                  </a:ext>
                </a:extLst>
              </a:tr>
              <a:tr h="2572793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begin to understand why we have rules and boundaries.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talk about responsibilities around school.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begin to explore how we are feeling.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endParaRPr lang="en-GB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Rules, boundaries, safe, families, similarities, differences, unique, compromise, responsibility, teamwork, vote, rights, importance, meaningful, personality, fair, unfair, nativity, festivals, celebrations.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Circle time discussions.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Worry monster.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Games to play in teams/pairs.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Roleplaying a variety of scenarios.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63729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0A501F8-F489-9696-5EFD-D4E9F752B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73684"/>
              </p:ext>
            </p:extLst>
          </p:nvPr>
        </p:nvGraphicFramePr>
        <p:xfrm>
          <a:off x="535230" y="3952300"/>
          <a:ext cx="4450451" cy="2552995"/>
        </p:xfrm>
        <a:graphic>
          <a:graphicData uri="http://schemas.openxmlformats.org/drawingml/2006/table">
            <a:tbl>
              <a:tblPr firstRow="1" firstCol="1" bandRow="1"/>
              <a:tblGrid>
                <a:gridCol w="1512000">
                  <a:extLst>
                    <a:ext uri="{9D8B030D-6E8A-4147-A177-3AD203B41FA5}">
                      <a16:colId xmlns:a16="http://schemas.microsoft.com/office/drawing/2014/main" val="3699051651"/>
                    </a:ext>
                  </a:extLst>
                </a:gridCol>
                <a:gridCol w="1467094">
                  <a:extLst>
                    <a:ext uri="{9D8B030D-6E8A-4147-A177-3AD203B41FA5}">
                      <a16:colId xmlns:a16="http://schemas.microsoft.com/office/drawing/2014/main" val="127442360"/>
                    </a:ext>
                  </a:extLst>
                </a:gridCol>
                <a:gridCol w="1471357">
                  <a:extLst>
                    <a:ext uri="{9D8B030D-6E8A-4147-A177-3AD203B41FA5}">
                      <a16:colId xmlns:a16="http://schemas.microsoft.com/office/drawing/2014/main" val="3283736055"/>
                    </a:ext>
                  </a:extLst>
                </a:gridCol>
              </a:tblGrid>
              <a:tr h="233584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Physical Development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977628"/>
                  </a:ext>
                </a:extLst>
              </a:tr>
              <a:tr h="4667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 Learning Objectives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 Vocab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Continuous Provision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292152"/>
                  </a:ext>
                </a:extLst>
              </a:tr>
              <a:tr h="1836961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get changed on my own.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safely use the indoor apparatus.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catch a medium sized object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link movements together with confidence.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endParaRPr lang="en-GB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 kit, jumping, hopping, skipping, running, quoits, cones, distance, obstacle, balance, beanbags, hoops, parachute, throw, catch.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Gross motor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Apparatus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Throwing quoits, beanbags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Catching beanbags, tennis balls, large balls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Fine motor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Tweezer, threading, pinching, playdough, pencil grip.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1872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67C33CE-5555-C569-557F-48577A16C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483091"/>
              </p:ext>
            </p:extLst>
          </p:nvPr>
        </p:nvGraphicFramePr>
        <p:xfrm>
          <a:off x="5332629" y="3708480"/>
          <a:ext cx="4353239" cy="2714375"/>
        </p:xfrm>
        <a:graphic>
          <a:graphicData uri="http://schemas.openxmlformats.org/drawingml/2006/table">
            <a:tbl>
              <a:tblPr firstRow="1" firstCol="1" bandRow="1"/>
              <a:tblGrid>
                <a:gridCol w="1541098">
                  <a:extLst>
                    <a:ext uri="{9D8B030D-6E8A-4147-A177-3AD203B41FA5}">
                      <a16:colId xmlns:a16="http://schemas.microsoft.com/office/drawing/2014/main" val="2775053858"/>
                    </a:ext>
                  </a:extLst>
                </a:gridCol>
                <a:gridCol w="1404031">
                  <a:extLst>
                    <a:ext uri="{9D8B030D-6E8A-4147-A177-3AD203B41FA5}">
                      <a16:colId xmlns:a16="http://schemas.microsoft.com/office/drawing/2014/main" val="214593337"/>
                    </a:ext>
                  </a:extLst>
                </a:gridCol>
                <a:gridCol w="1408110">
                  <a:extLst>
                    <a:ext uri="{9D8B030D-6E8A-4147-A177-3AD203B41FA5}">
                      <a16:colId xmlns:a16="http://schemas.microsoft.com/office/drawing/2014/main" val="2836370204"/>
                    </a:ext>
                  </a:extLst>
                </a:gridCol>
              </a:tblGrid>
              <a:tr h="354209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Crimson Pro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Understanding the World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100862"/>
                  </a:ext>
                </a:extLst>
              </a:tr>
              <a:tr h="7367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 Learning Objectives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 Vocab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Continuous Provision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3819231"/>
                  </a:ext>
                </a:extLst>
              </a:tr>
              <a:tr h="1620614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talk about different areas and their purpose.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talk about how things change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say how people use objects when celebrating special events.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endParaRPr lang="en-GB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Planting, soil, water, broad bean, vegetables, Autumn, harvest, crops, ingredients, google maps, features, bridge, river, bonfire night, Diwali, Rama, Sita, Religion, Hindu, nocturnal, Christmas, nativity, presents, gifts.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School images, maps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Plants growing inside at different stages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Vegetables to explore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Bonfire images, firework images,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  <a:tabLst>
                          <a:tab pos="5212080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Exploration and investigation tuff trays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778529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2628B3DA-2B78-2FD1-BF8E-3633F59FD668}"/>
              </a:ext>
            </a:extLst>
          </p:cNvPr>
          <p:cNvGrpSpPr/>
          <p:nvPr/>
        </p:nvGrpSpPr>
        <p:grpSpPr>
          <a:xfrm>
            <a:off x="2678397" y="2635419"/>
            <a:ext cx="1738139" cy="844906"/>
            <a:chOff x="1199794" y="2778827"/>
            <a:chExt cx="1684301" cy="76447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73C125-E3B8-F028-C120-8183FD238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794" y="2778827"/>
              <a:ext cx="764473" cy="76447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86660CB-14BC-FF66-9F4C-BE0520D07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098" t="18025" r="14074" b="20618"/>
            <a:stretch/>
          </p:blipFill>
          <p:spPr>
            <a:xfrm>
              <a:off x="1964267" y="2778827"/>
              <a:ext cx="919828" cy="76447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592AA7F-1D1C-4531-9B13-96460447A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790" y="1639503"/>
            <a:ext cx="1029783" cy="10297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0A2901-C85C-9802-256E-B293A3FA7C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0" t="9669" r="11971" b="55837"/>
          <a:stretch/>
        </p:blipFill>
        <p:spPr>
          <a:xfrm>
            <a:off x="7274076" y="2768359"/>
            <a:ext cx="1920486" cy="5666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A0220F-9DB5-4F7C-19C4-4618197B0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557" y="2669286"/>
            <a:ext cx="1186233" cy="6656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8502BD-8A85-AB27-9745-1E4E03F413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728" b="24965"/>
          <a:stretch/>
        </p:blipFill>
        <p:spPr>
          <a:xfrm>
            <a:off x="1858976" y="5797994"/>
            <a:ext cx="748757" cy="6220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146979-8F4D-BDD3-A4B6-F202EEA2D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8397" y="5616584"/>
            <a:ext cx="723597" cy="72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52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b8c91a-cec7-4116-9517-f7b900a1e904"/>
    <lcf76f155ced4ddcb4097134ff3c332f xmlns="da461b9b-031b-4118-a9ea-101d8de50f8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4C915CDCA91E42AD721D8116E8323E" ma:contentTypeVersion="15" ma:contentTypeDescription="Create a new document." ma:contentTypeScope="" ma:versionID="66e536b914807a1c0da305ccdfba58d4">
  <xsd:schema xmlns:xsd="http://www.w3.org/2001/XMLSchema" xmlns:xs="http://www.w3.org/2001/XMLSchema" xmlns:p="http://schemas.microsoft.com/office/2006/metadata/properties" xmlns:ns2="13b8c91a-cec7-4116-9517-f7b900a1e904" xmlns:ns3="da461b9b-031b-4118-a9ea-101d8de50f8d" targetNamespace="http://schemas.microsoft.com/office/2006/metadata/properties" ma:root="true" ma:fieldsID="31bdfc3349592ff0a9ffb6af37b46eb9" ns2:_="" ns3:_="">
    <xsd:import namespace="13b8c91a-cec7-4116-9517-f7b900a1e904"/>
    <xsd:import namespace="da461b9b-031b-4118-a9ea-101d8de50f8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8c91a-cec7-4116-9517-f7b900a1e90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90d6280-16f5-470b-baf5-e1f49946891d}" ma:internalName="TaxCatchAll" ma:showField="CatchAllData" ma:web="13b8c91a-cec7-4116-9517-f7b900a1e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461b9b-031b-4118-a9ea-101d8de50f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64624b1-ac68-4899-bbef-edaf992546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C554AC-B6F5-40CB-951A-B6E5E71A35FA}">
  <ds:schemaRefs>
    <ds:schemaRef ds:uri="13b8c91a-cec7-4116-9517-f7b900a1e904"/>
    <ds:schemaRef ds:uri="da461b9b-031b-4118-a9ea-101d8de50f8d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38D6664-DDE5-4767-95D8-DAB3970035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F965C9-2E70-432B-9B16-1C7784617D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b8c91a-cec7-4116-9517-f7b900a1e904"/>
    <ds:schemaRef ds:uri="da461b9b-031b-4118-a9ea-101d8de50f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1173</TotalTime>
  <Words>847</Words>
  <Application>Microsoft Office PowerPoint</Application>
  <PresentationFormat>A4 Paper (210x297 mm)</PresentationFormat>
  <Paragraphs>143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Crimson Pro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Regan</dc:creator>
  <cp:lastModifiedBy>Thomas Holmes</cp:lastModifiedBy>
  <cp:revision>31</cp:revision>
  <dcterms:created xsi:type="dcterms:W3CDTF">2023-11-27T11:28:46Z</dcterms:created>
  <dcterms:modified xsi:type="dcterms:W3CDTF">2025-05-02T11:19:33Z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0x010100B74C915CDCA91E42AD721D8116E8323E</vt:lpwstr>
  </property>
  <property fmtid="{D5CDD505-2E9C-101B-9397-08002B2CF9AE}" pid="3" name="MediaServiceImageTags">
    <vt:lpwstr/>
  </property>
</Properties>
</file>